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0" r:id="rId9"/>
    <p:sldId id="268" r:id="rId10"/>
    <p:sldId id="269" r:id="rId11"/>
    <p:sldId id="270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26F2F-58E7-409D-B9B5-34544B32C5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Dice Pip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82188F-8F59-4B0B-90E5-CF268019E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James Young</a:t>
            </a:r>
          </a:p>
        </p:txBody>
      </p:sp>
    </p:spTree>
    <p:extLst>
      <p:ext uri="{BB962C8B-B14F-4D97-AF65-F5344CB8AC3E}">
        <p14:creationId xmlns:p14="http://schemas.microsoft.com/office/powerpoint/2010/main" val="2152911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65383-D5EF-4333-B99A-C4D3F990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Overlapping Dice</a:t>
            </a:r>
          </a:p>
        </p:txBody>
      </p:sp>
      <p:pic>
        <p:nvPicPr>
          <p:cNvPr id="5" name="Content Placeholder 4" descr="A picture containing remote, control, sitting, black&#10;&#10;Description automatically generated">
            <a:extLst>
              <a:ext uri="{FF2B5EF4-FFF2-40B4-BE49-F238E27FC236}">
                <a16:creationId xmlns:a16="http://schemas.microsoft.com/office/drawing/2014/main" id="{3F1D9315-B909-4DE8-96CE-23D54FD41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624563"/>
            <a:ext cx="5170990" cy="4683420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4F3AE5-1DF9-4B43-B079-3F10D879D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030" y="1617695"/>
            <a:ext cx="5170990" cy="469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81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29C42-E4A8-458B-B90E-804D054CF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Adjacent Dice</a:t>
            </a:r>
          </a:p>
        </p:txBody>
      </p:sp>
      <p:pic>
        <p:nvPicPr>
          <p:cNvPr id="5" name="Content Placeholder 4" descr="A picture containing sitting, black, white, circuit&#10;&#10;Description automatically generated">
            <a:extLst>
              <a:ext uri="{FF2B5EF4-FFF2-40B4-BE49-F238E27FC236}">
                <a16:creationId xmlns:a16="http://schemas.microsoft.com/office/drawing/2014/main" id="{66A9EF67-95AD-4220-9989-CEA7A1E62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541417"/>
            <a:ext cx="5112872" cy="4630783"/>
          </a:xfrm>
        </p:spPr>
      </p:pic>
      <p:pic>
        <p:nvPicPr>
          <p:cNvPr id="7" name="Picture 6" descr="A picture containing monitor, computer, black, laptop&#10;&#10;Description automatically generated">
            <a:extLst>
              <a:ext uri="{FF2B5EF4-FFF2-40B4-BE49-F238E27FC236}">
                <a16:creationId xmlns:a16="http://schemas.microsoft.com/office/drawing/2014/main" id="{83E7D55A-FD97-4CF2-B31C-96571EC77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952" y="1541417"/>
            <a:ext cx="5112872" cy="463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75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E1C3-AF6A-4232-8AF6-3A457D69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D6600-8F95-4867-9E91-62F05AC82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Improve detection/fix bugs</a:t>
            </a:r>
          </a:p>
          <a:p>
            <a:endParaRPr lang="en-US" sz="3200" dirty="0"/>
          </a:p>
          <a:p>
            <a:r>
              <a:rPr lang="en-US" sz="3200" dirty="0"/>
              <a:t>Broaden detection scope (colored dice, numbered dice)</a:t>
            </a:r>
          </a:p>
          <a:p>
            <a:endParaRPr lang="en-US" sz="3200" dirty="0"/>
          </a:p>
          <a:p>
            <a:r>
              <a:rPr lang="en-US" sz="3200" dirty="0"/>
              <a:t>Machine 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3532935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8BFDA-F64B-4128-A09D-0EB5CA847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CD252-5FA5-42B2-BEE2-7502216BD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036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2660C-D2FE-46D3-9B52-B9B6BBAD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B857A-F900-49CE-BBA0-B8C4D716E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Inspired primarily by table-top games</a:t>
            </a:r>
          </a:p>
          <a:p>
            <a:endParaRPr lang="en-US" sz="3200" dirty="0"/>
          </a:p>
          <a:p>
            <a:r>
              <a:rPr lang="en-US" sz="3200" dirty="0"/>
              <a:t>Project Goals:</a:t>
            </a:r>
          </a:p>
          <a:p>
            <a:pPr lvl="1"/>
            <a:r>
              <a:rPr lang="en-US" sz="3200" dirty="0"/>
              <a:t>Be able to detect dice and count pips</a:t>
            </a:r>
          </a:p>
          <a:p>
            <a:pPr lvl="1"/>
            <a:r>
              <a:rPr lang="en-US" sz="3200" dirty="0"/>
              <a:t>Be able to do so at a reasonable frame rate</a:t>
            </a:r>
          </a:p>
          <a:p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616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ECD6-07C9-41DF-9811-35083DD89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55EB7-971C-4E12-B390-7FB49F6CE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78226"/>
            <a:ext cx="9601200" cy="5287617"/>
          </a:xfrm>
        </p:spPr>
        <p:txBody>
          <a:bodyPr>
            <a:normAutofit/>
          </a:bodyPr>
          <a:lstStyle/>
          <a:p>
            <a:r>
              <a:rPr lang="en-US" dirty="0"/>
              <a:t>Get and convert foreground and background to grayscale</a:t>
            </a:r>
          </a:p>
          <a:p>
            <a:r>
              <a:rPr lang="en-US" dirty="0"/>
              <a:t>Subtract BG from FG</a:t>
            </a:r>
          </a:p>
          <a:p>
            <a:r>
              <a:rPr lang="en-US" dirty="0"/>
              <a:t>Gaussian blur</a:t>
            </a:r>
          </a:p>
          <a:p>
            <a:r>
              <a:rPr lang="en-US" dirty="0"/>
              <a:t>Otsu threshold</a:t>
            </a:r>
          </a:p>
          <a:p>
            <a:r>
              <a:rPr lang="en-US" dirty="0"/>
              <a:t>Canny edge detection</a:t>
            </a:r>
          </a:p>
          <a:p>
            <a:r>
              <a:rPr lang="en-US" dirty="0"/>
              <a:t>Find contours</a:t>
            </a:r>
          </a:p>
          <a:p>
            <a:r>
              <a:rPr lang="en-US" dirty="0"/>
              <a:t>Iterate through contours</a:t>
            </a:r>
          </a:p>
          <a:p>
            <a:r>
              <a:rPr lang="en-US" dirty="0"/>
              <a:t>Use contours to obtain bounding boxes</a:t>
            </a:r>
          </a:p>
          <a:p>
            <a:r>
              <a:rPr lang="en-US" dirty="0"/>
              <a:t>Crop out and resize bounding boxes from original image</a:t>
            </a:r>
          </a:p>
          <a:p>
            <a:r>
              <a:rPr lang="en-US" dirty="0"/>
              <a:t>Secondary grayscale conversion, gaussian blur, and Otsu threshold </a:t>
            </a:r>
          </a:p>
          <a:p>
            <a:r>
              <a:rPr lang="en-US" dirty="0"/>
              <a:t>Bucket fill corners</a:t>
            </a:r>
          </a:p>
          <a:p>
            <a:r>
              <a:rPr lang="en-US" dirty="0"/>
              <a:t>Blob detection, count blobs</a:t>
            </a:r>
          </a:p>
        </p:txBody>
      </p:sp>
    </p:spTree>
    <p:extLst>
      <p:ext uri="{BB962C8B-B14F-4D97-AF65-F5344CB8AC3E}">
        <p14:creationId xmlns:p14="http://schemas.microsoft.com/office/powerpoint/2010/main" val="218394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C284B-6FEE-45A8-920D-414355508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Foreground - Background</a:t>
            </a:r>
          </a:p>
        </p:txBody>
      </p:sp>
      <p:pic>
        <p:nvPicPr>
          <p:cNvPr id="5" name="Content Placeholder 4" descr="A picture containing sitting, small, black, side&#10;&#10;Description automatically generated">
            <a:extLst>
              <a:ext uri="{FF2B5EF4-FFF2-40B4-BE49-F238E27FC236}">
                <a16:creationId xmlns:a16="http://schemas.microsoft.com/office/drawing/2014/main" id="{A07BBC5A-BBB4-4121-A7F9-FF0767910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9" y="2039847"/>
            <a:ext cx="4724401" cy="4285213"/>
          </a:xfrm>
        </p:spPr>
      </p:pic>
      <p:pic>
        <p:nvPicPr>
          <p:cNvPr id="7" name="Picture 6" descr="A picture containing white, photo, sitting, sign&#10;&#10;Description automatically generated">
            <a:extLst>
              <a:ext uri="{FF2B5EF4-FFF2-40B4-BE49-F238E27FC236}">
                <a16:creationId xmlns:a16="http://schemas.microsoft.com/office/drawing/2014/main" id="{56F6E1EE-1959-4D78-95E7-30867BD3B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399" y="2039846"/>
            <a:ext cx="4724401" cy="428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33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5DEAC-DA77-4E1F-A53B-7C27DDD7A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Otsu Threshold and Canny Edge Detection</a:t>
            </a:r>
          </a:p>
        </p:txBody>
      </p:sp>
      <p:pic>
        <p:nvPicPr>
          <p:cNvPr id="5" name="Content Placeholder 4" descr="A picture containing refrigerator, black, sign, standing&#10;&#10;Description automatically generated">
            <a:extLst>
              <a:ext uri="{FF2B5EF4-FFF2-40B4-BE49-F238E27FC236}">
                <a16:creationId xmlns:a16="http://schemas.microsoft.com/office/drawing/2014/main" id="{15DDF5A6-6B9B-4CE1-B70A-982D8D50D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2061576"/>
            <a:ext cx="4783946" cy="4339224"/>
          </a:xfrm>
        </p:spPr>
      </p:pic>
      <p:pic>
        <p:nvPicPr>
          <p:cNvPr id="7" name="Picture 6" descr="A picture containing refrigerator&#10;&#10;Description automatically generated">
            <a:extLst>
              <a:ext uri="{FF2B5EF4-FFF2-40B4-BE49-F238E27FC236}">
                <a16:creationId xmlns:a16="http://schemas.microsoft.com/office/drawing/2014/main" id="{20EDAD2B-D6CB-422B-85F6-117634F53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061576"/>
            <a:ext cx="4783946" cy="433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06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80A8E-9DDA-4DD5-8277-AA0E2C102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Iterate through closed contours and isolate pips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D1867B7-B58A-4003-8361-7489777DD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0588" y="2706449"/>
            <a:ext cx="1162212" cy="1438476"/>
          </a:xfrm>
        </p:spPr>
      </p:pic>
      <p:pic>
        <p:nvPicPr>
          <p:cNvPr id="7" name="Picture 6" descr="A picture containing meter&#10;&#10;Description automatically generated">
            <a:extLst>
              <a:ext uri="{FF2B5EF4-FFF2-40B4-BE49-F238E27FC236}">
                <a16:creationId xmlns:a16="http://schemas.microsoft.com/office/drawing/2014/main" id="{D7AD2095-8B5A-442C-AA7D-54F783559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247" y="2705101"/>
            <a:ext cx="1162212" cy="1438476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FFA7105-2EF8-4F13-AE02-7189D09AE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741" y="2705101"/>
            <a:ext cx="1162212" cy="1438476"/>
          </a:xfrm>
          <a:prstGeom prst="rect">
            <a:avLst/>
          </a:prstGeom>
        </p:spPr>
      </p:pic>
      <p:pic>
        <p:nvPicPr>
          <p:cNvPr id="11" name="Picture 10" descr="A picture containing indoor, meter, white&#10;&#10;Description automatically generated">
            <a:extLst>
              <a:ext uri="{FF2B5EF4-FFF2-40B4-BE49-F238E27FC236}">
                <a16:creationId xmlns:a16="http://schemas.microsoft.com/office/drawing/2014/main" id="{08F9C2AC-49C7-4B0C-9C10-A4B10C015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709762"/>
            <a:ext cx="1162212" cy="1438476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56EBB05-72DB-4A8C-8861-3F174B886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4894" y="2709762"/>
            <a:ext cx="1162212" cy="14384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836B3F-4CE4-4D09-933F-1D7BA3C37B48}"/>
              </a:ext>
            </a:extLst>
          </p:cNvPr>
          <p:cNvSpPr txBox="1"/>
          <p:nvPr/>
        </p:nvSpPr>
        <p:spPr>
          <a:xfrm>
            <a:off x="1234881" y="4227428"/>
            <a:ext cx="1435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Crop out and</a:t>
            </a:r>
          </a:p>
          <a:p>
            <a:pPr algn="ctr"/>
            <a:r>
              <a:rPr lang="en-US" dirty="0"/>
              <a:t>enlarge die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CE3989-06FC-4958-B243-3A79C416DC7F}"/>
              </a:ext>
            </a:extLst>
          </p:cNvPr>
          <p:cNvSpPr txBox="1"/>
          <p:nvPr/>
        </p:nvSpPr>
        <p:spPr>
          <a:xfrm>
            <a:off x="3251545" y="4227428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Gaussian Blur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A225D7-7B4E-43CD-9CDA-07951E1464A3}"/>
              </a:ext>
            </a:extLst>
          </p:cNvPr>
          <p:cNvSpPr txBox="1"/>
          <p:nvPr/>
        </p:nvSpPr>
        <p:spPr>
          <a:xfrm>
            <a:off x="5268690" y="4227428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Otsu Threshold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7C486B-4464-4406-BF4B-4EFC5E99B1D5}"/>
              </a:ext>
            </a:extLst>
          </p:cNvPr>
          <p:cNvSpPr txBox="1"/>
          <p:nvPr/>
        </p:nvSpPr>
        <p:spPr>
          <a:xfrm>
            <a:off x="7648876" y="4227428"/>
            <a:ext cx="118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Bucket Fill</a:t>
            </a:r>
          </a:p>
          <a:p>
            <a:pPr algn="ctr"/>
            <a:r>
              <a:rPr lang="en-US" dirty="0"/>
              <a:t>Corners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CBD394-0EA9-4C82-BE2B-93654BD55447}"/>
              </a:ext>
            </a:extLst>
          </p:cNvPr>
          <p:cNvSpPr txBox="1"/>
          <p:nvPr/>
        </p:nvSpPr>
        <p:spPr>
          <a:xfrm>
            <a:off x="9586986" y="4227428"/>
            <a:ext cx="1609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Count Pips</a:t>
            </a:r>
          </a:p>
          <a:p>
            <a:pPr algn="ctr"/>
            <a:r>
              <a:rPr lang="en-US" dirty="0"/>
              <a:t>via</a:t>
            </a:r>
          </a:p>
          <a:p>
            <a:pPr algn="ctr"/>
            <a:r>
              <a:rPr lang="en-US" dirty="0"/>
              <a:t>Blob Detection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E03AB73-6B7B-439D-B05E-8B547D78BD51}"/>
              </a:ext>
            </a:extLst>
          </p:cNvPr>
          <p:cNvSpPr/>
          <p:nvPr/>
        </p:nvSpPr>
        <p:spPr>
          <a:xfrm>
            <a:off x="2633661" y="3440668"/>
            <a:ext cx="74563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02BF055-B07D-4778-B264-622955150C4B}"/>
              </a:ext>
            </a:extLst>
          </p:cNvPr>
          <p:cNvSpPr/>
          <p:nvPr/>
        </p:nvSpPr>
        <p:spPr>
          <a:xfrm>
            <a:off x="4699068" y="3424339"/>
            <a:ext cx="74563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D4A5E92-C2EB-436E-A1B6-8FEFCF09991C}"/>
              </a:ext>
            </a:extLst>
          </p:cNvPr>
          <p:cNvSpPr/>
          <p:nvPr/>
        </p:nvSpPr>
        <p:spPr>
          <a:xfrm>
            <a:off x="6814297" y="3376136"/>
            <a:ext cx="74563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41203DA2-9BC7-4931-A4EF-EEB46D2D208A}"/>
              </a:ext>
            </a:extLst>
          </p:cNvPr>
          <p:cNvSpPr/>
          <p:nvPr/>
        </p:nvSpPr>
        <p:spPr>
          <a:xfrm>
            <a:off x="8977149" y="3376136"/>
            <a:ext cx="74563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409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3907E-32A9-4949-A3EE-19B7329E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Draw Bounding Boxes and Pip Count</a:t>
            </a:r>
          </a:p>
        </p:txBody>
      </p:sp>
      <p:pic>
        <p:nvPicPr>
          <p:cNvPr id="5" name="Content Placeholder 4" descr="A picture containing indoor, computer, small, bunch&#10;&#10;Description automatically generated">
            <a:extLst>
              <a:ext uri="{FF2B5EF4-FFF2-40B4-BE49-F238E27FC236}">
                <a16:creationId xmlns:a16="http://schemas.microsoft.com/office/drawing/2014/main" id="{50E693CA-B4D1-42C0-BD85-1C56B6D9B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2650" y="1653192"/>
            <a:ext cx="5346700" cy="4849664"/>
          </a:xfrm>
        </p:spPr>
      </p:pic>
    </p:spTree>
    <p:extLst>
      <p:ext uri="{BB962C8B-B14F-4D97-AF65-F5344CB8AC3E}">
        <p14:creationId xmlns:p14="http://schemas.microsoft.com/office/powerpoint/2010/main" val="4121954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2BDC0-D935-4157-A520-E93E47AAC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3F07F-B40D-4B5C-B03D-0852CF670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19300"/>
            <a:ext cx="9601200" cy="4356100"/>
          </a:xfrm>
        </p:spPr>
        <p:txBody>
          <a:bodyPr>
            <a:normAutofit/>
          </a:bodyPr>
          <a:lstStyle/>
          <a:p>
            <a:r>
              <a:rPr lang="en-US" sz="3200" dirty="0"/>
              <a:t>Lighting</a:t>
            </a:r>
          </a:p>
          <a:p>
            <a:pPr lvl="1"/>
            <a:r>
              <a:rPr lang="en-US" sz="3200" dirty="0"/>
              <a:t>Solved by heavy constraints</a:t>
            </a:r>
          </a:p>
          <a:p>
            <a:r>
              <a:rPr lang="en-US" sz="3200" dirty="0"/>
              <a:t>Small Gaps in Contours</a:t>
            </a:r>
          </a:p>
          <a:p>
            <a:pPr lvl="1"/>
            <a:r>
              <a:rPr lang="en-US" sz="3200" dirty="0"/>
              <a:t>No easy solution</a:t>
            </a:r>
          </a:p>
          <a:p>
            <a:r>
              <a:rPr lang="en-US" sz="3200" dirty="0"/>
              <a:t>Overlapping and Directly Adjacent Dice</a:t>
            </a:r>
          </a:p>
          <a:p>
            <a:pPr lvl="1"/>
            <a:r>
              <a:rPr lang="en-US" sz="3200" dirty="0"/>
              <a:t>Might not need to be solved</a:t>
            </a:r>
          </a:p>
          <a:p>
            <a:r>
              <a:rPr lang="en-US" sz="3200" dirty="0"/>
              <a:t>Other small issues</a:t>
            </a:r>
          </a:p>
        </p:txBody>
      </p:sp>
    </p:spTree>
    <p:extLst>
      <p:ext uri="{BB962C8B-B14F-4D97-AF65-F5344CB8AC3E}">
        <p14:creationId xmlns:p14="http://schemas.microsoft.com/office/powerpoint/2010/main" val="3832351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85A18-C845-422E-9AF1-71A219A52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Gaps in Contours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92C623D0-C4DE-46C2-9F40-BCC258675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635" y="1638300"/>
            <a:ext cx="3954243" cy="3581400"/>
          </a:xfrm>
        </p:spPr>
      </p:pic>
      <p:pic>
        <p:nvPicPr>
          <p:cNvPr id="7" name="Picture 6" descr="A picture containing refrigerator, computer, white&#10;&#10;Description automatically generated">
            <a:extLst>
              <a:ext uri="{FF2B5EF4-FFF2-40B4-BE49-F238E27FC236}">
                <a16:creationId xmlns:a16="http://schemas.microsoft.com/office/drawing/2014/main" id="{978561BF-481E-47AD-AF43-D6AA628CD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736" y="1633048"/>
            <a:ext cx="3954244" cy="3586652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CF86D17-3A89-4343-95C1-7B731E74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7" y="4070952"/>
            <a:ext cx="2221685" cy="2519803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A1F1A3C-EBBA-4A63-9B96-0CFA51A61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9556" y="970088"/>
            <a:ext cx="2221686" cy="254639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82D1D04-0342-4CB0-9F6C-2C67B01D05EB}"/>
              </a:ext>
            </a:extLst>
          </p:cNvPr>
          <p:cNvSpPr/>
          <p:nvPr/>
        </p:nvSpPr>
        <p:spPr>
          <a:xfrm rot="20825402">
            <a:off x="6810843" y="2687552"/>
            <a:ext cx="2948194" cy="323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CA4BC49-33AB-4B99-926A-979BE22999A1}"/>
              </a:ext>
            </a:extLst>
          </p:cNvPr>
          <p:cNvSpPr/>
          <p:nvPr/>
        </p:nvSpPr>
        <p:spPr>
          <a:xfrm rot="1135911">
            <a:off x="7383266" y="4630942"/>
            <a:ext cx="2376478" cy="323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0B0F06-7C54-478C-ACF4-2A5166430E99}"/>
              </a:ext>
            </a:extLst>
          </p:cNvPr>
          <p:cNvSpPr/>
          <p:nvPr/>
        </p:nvSpPr>
        <p:spPr>
          <a:xfrm>
            <a:off x="11081084" y="5017168"/>
            <a:ext cx="625642" cy="625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8DD9664-8B13-4C89-931D-19D3D35A2F39}"/>
              </a:ext>
            </a:extLst>
          </p:cNvPr>
          <p:cNvSpPr/>
          <p:nvPr/>
        </p:nvSpPr>
        <p:spPr>
          <a:xfrm>
            <a:off x="9837821" y="1993231"/>
            <a:ext cx="625642" cy="625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1794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188</Words>
  <Application>Microsoft Office PowerPoint</Application>
  <PresentationFormat>Widescreen</PresentationFormat>
  <Paragraphs>52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Franklin Gothic Book</vt:lpstr>
      <vt:lpstr>Crop</vt:lpstr>
      <vt:lpstr>Dice Pip Detection</vt:lpstr>
      <vt:lpstr>Introduction</vt:lpstr>
      <vt:lpstr>Overview of Process</vt:lpstr>
      <vt:lpstr>Foreground - Background</vt:lpstr>
      <vt:lpstr>Otsu Threshold and Canny Edge Detection</vt:lpstr>
      <vt:lpstr>Iterate through closed contours and isolate pips</vt:lpstr>
      <vt:lpstr>Draw Bounding Boxes and Pip Count</vt:lpstr>
      <vt:lpstr>Problems Faced</vt:lpstr>
      <vt:lpstr>Gaps in Contours</vt:lpstr>
      <vt:lpstr>Overlapping Dice</vt:lpstr>
      <vt:lpstr>Adjacent Dice</vt:lpstr>
      <vt:lpstr>Future Work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Dice Pip Detection</dc:title>
  <dc:creator>Young, James (youn5393@vandals.uidaho.edu)</dc:creator>
  <cp:lastModifiedBy>James</cp:lastModifiedBy>
  <cp:revision>15</cp:revision>
  <dcterms:created xsi:type="dcterms:W3CDTF">2019-11-30T01:12:23Z</dcterms:created>
  <dcterms:modified xsi:type="dcterms:W3CDTF">2019-12-04T07:33:24Z</dcterms:modified>
</cp:coreProperties>
</file>